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30603825" cy="43205400"/>
  <p:notesSz cx="6858000" cy="9144000"/>
  <p:defaultTextStyle>
    <a:defPPr>
      <a:defRPr lang="zh-TW"/>
    </a:defPPr>
    <a:lvl1pPr marL="0" algn="l" defTabSz="4217670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1pPr>
    <a:lvl2pPr marL="2108835" algn="l" defTabSz="4217670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2pPr>
    <a:lvl3pPr marL="4217670" algn="l" defTabSz="4217670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3pPr>
    <a:lvl4pPr marL="6326505" algn="l" defTabSz="4217670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4pPr>
    <a:lvl5pPr marL="8435340" algn="l" defTabSz="4217670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5pPr>
    <a:lvl6pPr marL="10544175" algn="l" defTabSz="4217670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6pPr>
    <a:lvl7pPr marL="12653010" algn="l" defTabSz="4217670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7pPr>
    <a:lvl8pPr marL="14761845" algn="l" defTabSz="4217670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8pPr>
    <a:lvl9pPr marL="16870680" algn="l" defTabSz="4217670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8">
          <p15:clr>
            <a:srgbClr val="A4A3A4"/>
          </p15:clr>
        </p15:guide>
        <p15:guide id="2" pos="96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F987"/>
    <a:srgbClr val="A1F038"/>
    <a:srgbClr val="41F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567" autoAdjust="0"/>
  </p:normalViewPr>
  <p:slideViewPr>
    <p:cSldViewPr>
      <p:cViewPr>
        <p:scale>
          <a:sx n="30" d="100"/>
          <a:sy n="30" d="100"/>
        </p:scale>
        <p:origin x="-183" y="-429"/>
      </p:cViewPr>
      <p:guideLst>
        <p:guide orient="horz" pos="13608"/>
        <p:guide pos="96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tmp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295287" y="13421680"/>
            <a:ext cx="26013251" cy="9261158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590574" y="24483060"/>
            <a:ext cx="21422678" cy="110413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088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217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326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435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544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6530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761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870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6135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5983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74262097" y="10901365"/>
            <a:ext cx="23043191" cy="23224902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121890" y="10901365"/>
            <a:ext cx="68630142" cy="23224902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0886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884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417491" y="27763473"/>
            <a:ext cx="26013251" cy="8581073"/>
          </a:xfrm>
        </p:spPr>
        <p:txBody>
          <a:bodyPr anchor="t"/>
          <a:lstStyle>
            <a:lvl1pPr algn="l">
              <a:defRPr sz="185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2417491" y="18312295"/>
            <a:ext cx="26013251" cy="9451178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108835" indent="0">
              <a:buNone/>
              <a:defRPr sz="8300">
                <a:solidFill>
                  <a:schemeClr val="tx1">
                    <a:tint val="75000"/>
                  </a:schemeClr>
                </a:solidFill>
              </a:defRPr>
            </a:lvl2pPr>
            <a:lvl3pPr marL="4217670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3pPr>
            <a:lvl4pPr marL="6326505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4pPr>
            <a:lvl5pPr marL="843534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5pPr>
            <a:lvl6pPr marL="10544175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6pPr>
            <a:lvl7pPr marL="1265301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7pPr>
            <a:lvl8pPr marL="14761845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8pPr>
            <a:lvl9pPr marL="1687068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7227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121892" y="63507940"/>
            <a:ext cx="45836668" cy="179642453"/>
          </a:xfrm>
        </p:spPr>
        <p:txBody>
          <a:bodyPr/>
          <a:lstStyle>
            <a:lvl1pPr>
              <a:defRPr sz="12900"/>
            </a:lvl1pPr>
            <a:lvl2pPr>
              <a:defRPr sz="111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1468622" y="63507940"/>
            <a:ext cx="45836665" cy="179642453"/>
          </a:xfrm>
        </p:spPr>
        <p:txBody>
          <a:bodyPr/>
          <a:lstStyle>
            <a:lvl1pPr>
              <a:defRPr sz="12900"/>
            </a:lvl1pPr>
            <a:lvl2pPr>
              <a:defRPr sz="111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108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30191" y="1730219"/>
            <a:ext cx="27543443" cy="72009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530191" y="9671212"/>
            <a:ext cx="13522004" cy="4030501"/>
          </a:xfrm>
        </p:spPr>
        <p:txBody>
          <a:bodyPr anchor="b"/>
          <a:lstStyle>
            <a:lvl1pPr marL="0" indent="0">
              <a:buNone/>
              <a:defRPr sz="11100" b="1"/>
            </a:lvl1pPr>
            <a:lvl2pPr marL="2108835" indent="0">
              <a:buNone/>
              <a:defRPr sz="9200" b="1"/>
            </a:lvl2pPr>
            <a:lvl3pPr marL="4217670" indent="0">
              <a:buNone/>
              <a:defRPr sz="8300" b="1"/>
            </a:lvl3pPr>
            <a:lvl4pPr marL="6326505" indent="0">
              <a:buNone/>
              <a:defRPr sz="7400" b="1"/>
            </a:lvl4pPr>
            <a:lvl5pPr marL="8435340" indent="0">
              <a:buNone/>
              <a:defRPr sz="7400" b="1"/>
            </a:lvl5pPr>
            <a:lvl6pPr marL="10544175" indent="0">
              <a:buNone/>
              <a:defRPr sz="7400" b="1"/>
            </a:lvl6pPr>
            <a:lvl7pPr marL="12653010" indent="0">
              <a:buNone/>
              <a:defRPr sz="7400" b="1"/>
            </a:lvl7pPr>
            <a:lvl8pPr marL="14761845" indent="0">
              <a:buNone/>
              <a:defRPr sz="7400" b="1"/>
            </a:lvl8pPr>
            <a:lvl9pPr marL="16870680" indent="0">
              <a:buNone/>
              <a:defRPr sz="74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1530191" y="13701713"/>
            <a:ext cx="13522004" cy="24893114"/>
          </a:xfrm>
        </p:spPr>
        <p:txBody>
          <a:bodyPr/>
          <a:lstStyle>
            <a:lvl1pPr>
              <a:defRPr sz="11100"/>
            </a:lvl1pPr>
            <a:lvl2pPr>
              <a:defRPr sz="9200"/>
            </a:lvl2pPr>
            <a:lvl3pPr>
              <a:defRPr sz="83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15546320" y="9671212"/>
            <a:ext cx="13527316" cy="4030501"/>
          </a:xfrm>
        </p:spPr>
        <p:txBody>
          <a:bodyPr anchor="b"/>
          <a:lstStyle>
            <a:lvl1pPr marL="0" indent="0">
              <a:buNone/>
              <a:defRPr sz="11100" b="1"/>
            </a:lvl1pPr>
            <a:lvl2pPr marL="2108835" indent="0">
              <a:buNone/>
              <a:defRPr sz="9200" b="1"/>
            </a:lvl2pPr>
            <a:lvl3pPr marL="4217670" indent="0">
              <a:buNone/>
              <a:defRPr sz="8300" b="1"/>
            </a:lvl3pPr>
            <a:lvl4pPr marL="6326505" indent="0">
              <a:buNone/>
              <a:defRPr sz="7400" b="1"/>
            </a:lvl4pPr>
            <a:lvl5pPr marL="8435340" indent="0">
              <a:buNone/>
              <a:defRPr sz="7400" b="1"/>
            </a:lvl5pPr>
            <a:lvl6pPr marL="10544175" indent="0">
              <a:buNone/>
              <a:defRPr sz="7400" b="1"/>
            </a:lvl6pPr>
            <a:lvl7pPr marL="12653010" indent="0">
              <a:buNone/>
              <a:defRPr sz="7400" b="1"/>
            </a:lvl7pPr>
            <a:lvl8pPr marL="14761845" indent="0">
              <a:buNone/>
              <a:defRPr sz="7400" b="1"/>
            </a:lvl8pPr>
            <a:lvl9pPr marL="16870680" indent="0">
              <a:buNone/>
              <a:defRPr sz="74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15546320" y="13701713"/>
            <a:ext cx="13527316" cy="24893114"/>
          </a:xfrm>
        </p:spPr>
        <p:txBody>
          <a:bodyPr/>
          <a:lstStyle>
            <a:lvl1pPr>
              <a:defRPr sz="11100"/>
            </a:lvl1pPr>
            <a:lvl2pPr>
              <a:defRPr sz="9200"/>
            </a:lvl2pPr>
            <a:lvl3pPr>
              <a:defRPr sz="83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4542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7807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0339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30193" y="1720215"/>
            <a:ext cx="10068448" cy="7320915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965246" y="1720218"/>
            <a:ext cx="17108388" cy="36874612"/>
          </a:xfrm>
        </p:spPr>
        <p:txBody>
          <a:bodyPr/>
          <a:lstStyle>
            <a:lvl1pPr>
              <a:defRPr sz="14800"/>
            </a:lvl1pPr>
            <a:lvl2pPr>
              <a:defRPr sz="12900"/>
            </a:lvl2pPr>
            <a:lvl3pPr>
              <a:defRPr sz="111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530193" y="9041133"/>
            <a:ext cx="10068448" cy="29553697"/>
          </a:xfrm>
        </p:spPr>
        <p:txBody>
          <a:bodyPr/>
          <a:lstStyle>
            <a:lvl1pPr marL="0" indent="0">
              <a:buNone/>
              <a:defRPr sz="6500"/>
            </a:lvl1pPr>
            <a:lvl2pPr marL="2108835" indent="0">
              <a:buNone/>
              <a:defRPr sz="5500"/>
            </a:lvl2pPr>
            <a:lvl3pPr marL="4217670" indent="0">
              <a:buNone/>
              <a:defRPr sz="4600"/>
            </a:lvl3pPr>
            <a:lvl4pPr marL="6326505" indent="0">
              <a:buNone/>
              <a:defRPr sz="4200"/>
            </a:lvl4pPr>
            <a:lvl5pPr marL="8435340" indent="0">
              <a:buNone/>
              <a:defRPr sz="4200"/>
            </a:lvl5pPr>
            <a:lvl6pPr marL="10544175" indent="0">
              <a:buNone/>
              <a:defRPr sz="4200"/>
            </a:lvl6pPr>
            <a:lvl7pPr marL="12653010" indent="0">
              <a:buNone/>
              <a:defRPr sz="4200"/>
            </a:lvl7pPr>
            <a:lvl8pPr marL="14761845" indent="0">
              <a:buNone/>
              <a:defRPr sz="4200"/>
            </a:lvl8pPr>
            <a:lvl9pPr marL="16870680" indent="0">
              <a:buNone/>
              <a:defRPr sz="4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6407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998564" y="30243780"/>
            <a:ext cx="18362295" cy="3570449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998564" y="3860483"/>
            <a:ext cx="18362295" cy="25923240"/>
          </a:xfrm>
        </p:spPr>
        <p:txBody>
          <a:bodyPr/>
          <a:lstStyle>
            <a:lvl1pPr marL="0" indent="0">
              <a:buNone/>
              <a:defRPr sz="14800"/>
            </a:lvl1pPr>
            <a:lvl2pPr marL="2108835" indent="0">
              <a:buNone/>
              <a:defRPr sz="12900"/>
            </a:lvl2pPr>
            <a:lvl3pPr marL="4217670" indent="0">
              <a:buNone/>
              <a:defRPr sz="11100"/>
            </a:lvl3pPr>
            <a:lvl4pPr marL="6326505" indent="0">
              <a:buNone/>
              <a:defRPr sz="9200"/>
            </a:lvl4pPr>
            <a:lvl5pPr marL="8435340" indent="0">
              <a:buNone/>
              <a:defRPr sz="9200"/>
            </a:lvl5pPr>
            <a:lvl6pPr marL="10544175" indent="0">
              <a:buNone/>
              <a:defRPr sz="9200"/>
            </a:lvl6pPr>
            <a:lvl7pPr marL="12653010" indent="0">
              <a:buNone/>
              <a:defRPr sz="9200"/>
            </a:lvl7pPr>
            <a:lvl8pPr marL="14761845" indent="0">
              <a:buNone/>
              <a:defRPr sz="9200"/>
            </a:lvl8pPr>
            <a:lvl9pPr marL="16870680" indent="0">
              <a:buNone/>
              <a:defRPr sz="92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998564" y="33814229"/>
            <a:ext cx="18362295" cy="5070631"/>
          </a:xfrm>
        </p:spPr>
        <p:txBody>
          <a:bodyPr/>
          <a:lstStyle>
            <a:lvl1pPr marL="0" indent="0">
              <a:buNone/>
              <a:defRPr sz="6500"/>
            </a:lvl1pPr>
            <a:lvl2pPr marL="2108835" indent="0">
              <a:buNone/>
              <a:defRPr sz="5500"/>
            </a:lvl2pPr>
            <a:lvl3pPr marL="4217670" indent="0">
              <a:buNone/>
              <a:defRPr sz="4600"/>
            </a:lvl3pPr>
            <a:lvl4pPr marL="6326505" indent="0">
              <a:buNone/>
              <a:defRPr sz="4200"/>
            </a:lvl4pPr>
            <a:lvl5pPr marL="8435340" indent="0">
              <a:buNone/>
              <a:defRPr sz="4200"/>
            </a:lvl5pPr>
            <a:lvl6pPr marL="10544175" indent="0">
              <a:buNone/>
              <a:defRPr sz="4200"/>
            </a:lvl6pPr>
            <a:lvl7pPr marL="12653010" indent="0">
              <a:buNone/>
              <a:defRPr sz="4200"/>
            </a:lvl7pPr>
            <a:lvl8pPr marL="14761845" indent="0">
              <a:buNone/>
              <a:defRPr sz="4200"/>
            </a:lvl8pPr>
            <a:lvl9pPr marL="16870680" indent="0">
              <a:buNone/>
              <a:defRPr sz="4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1782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530191" y="1730219"/>
            <a:ext cx="27543443" cy="7200900"/>
          </a:xfrm>
          <a:prstGeom prst="rect">
            <a:avLst/>
          </a:prstGeom>
        </p:spPr>
        <p:txBody>
          <a:bodyPr vert="horz" lIns="421767" tIns="210884" rIns="421767" bIns="210884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530191" y="10081263"/>
            <a:ext cx="27543443" cy="28513567"/>
          </a:xfrm>
          <a:prstGeom prst="rect">
            <a:avLst/>
          </a:prstGeom>
        </p:spPr>
        <p:txBody>
          <a:bodyPr vert="horz" lIns="421767" tIns="210884" rIns="421767" bIns="210884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1530191" y="40045008"/>
            <a:ext cx="7140893" cy="2300288"/>
          </a:xfrm>
          <a:prstGeom prst="rect">
            <a:avLst/>
          </a:prstGeom>
        </p:spPr>
        <p:txBody>
          <a:bodyPr vert="horz" lIns="421767" tIns="210884" rIns="421767" bIns="210884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8555A-E887-47D0-BD33-907DDC91903D}" type="datetimeFigureOut">
              <a:rPr lang="zh-TW" altLang="en-US" smtClean="0"/>
              <a:t>2019/11/22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0456307" y="40045008"/>
            <a:ext cx="9691211" cy="2300288"/>
          </a:xfrm>
          <a:prstGeom prst="rect">
            <a:avLst/>
          </a:prstGeom>
        </p:spPr>
        <p:txBody>
          <a:bodyPr vert="horz" lIns="421767" tIns="210884" rIns="421767" bIns="210884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21932741" y="40045008"/>
            <a:ext cx="7140893" cy="2300288"/>
          </a:xfrm>
          <a:prstGeom prst="rect">
            <a:avLst/>
          </a:prstGeom>
        </p:spPr>
        <p:txBody>
          <a:bodyPr vert="horz" lIns="421767" tIns="210884" rIns="421767" bIns="210884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D98FF-D81A-4050-9A1C-688CA2EB84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238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217670" rtl="0" eaLnBrk="1" latinLnBrk="0" hangingPunct="1">
        <a:spcBef>
          <a:spcPct val="0"/>
        </a:spcBef>
        <a:buNone/>
        <a:defRPr sz="20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81626" indent="-1581626" algn="l" defTabSz="4217670" rtl="0" eaLnBrk="1" latinLnBrk="0" hangingPunct="1">
        <a:spcBef>
          <a:spcPct val="20000"/>
        </a:spcBef>
        <a:buFont typeface="Arial" pitchFamily="34" charset="0"/>
        <a:buChar char="•"/>
        <a:defRPr sz="14800" kern="1200">
          <a:solidFill>
            <a:schemeClr val="tx1"/>
          </a:solidFill>
          <a:latin typeface="+mn-lt"/>
          <a:ea typeface="+mn-ea"/>
          <a:cs typeface="+mn-cs"/>
        </a:defRPr>
      </a:lvl1pPr>
      <a:lvl2pPr marL="3426857" indent="-1318022" algn="l" defTabSz="4217670" rtl="0" eaLnBrk="1" latinLnBrk="0" hangingPunct="1">
        <a:spcBef>
          <a:spcPct val="20000"/>
        </a:spcBef>
        <a:buFont typeface="Arial" pitchFamily="34" charset="0"/>
        <a:buChar char="–"/>
        <a:defRPr sz="12900" kern="1200">
          <a:solidFill>
            <a:schemeClr val="tx1"/>
          </a:solidFill>
          <a:latin typeface="+mn-lt"/>
          <a:ea typeface="+mn-ea"/>
          <a:cs typeface="+mn-cs"/>
        </a:defRPr>
      </a:lvl2pPr>
      <a:lvl3pPr marL="5272088" indent="-1054418" algn="l" defTabSz="4217670" rtl="0" eaLnBrk="1" latinLnBrk="0" hangingPunct="1">
        <a:spcBef>
          <a:spcPct val="20000"/>
        </a:spcBef>
        <a:buFont typeface="Arial" pitchFamily="34" charset="0"/>
        <a:buChar char="•"/>
        <a:defRPr sz="11100" kern="1200">
          <a:solidFill>
            <a:schemeClr val="tx1"/>
          </a:solidFill>
          <a:latin typeface="+mn-lt"/>
          <a:ea typeface="+mn-ea"/>
          <a:cs typeface="+mn-cs"/>
        </a:defRPr>
      </a:lvl3pPr>
      <a:lvl4pPr marL="7380923" indent="-1054418" algn="l" defTabSz="4217670" rtl="0" eaLnBrk="1" latinLnBrk="0" hangingPunct="1">
        <a:spcBef>
          <a:spcPct val="20000"/>
        </a:spcBef>
        <a:buFont typeface="Arial" pitchFamily="34" charset="0"/>
        <a:buChar char="–"/>
        <a:defRPr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489758" indent="-1054418" algn="l" defTabSz="4217670" rtl="0" eaLnBrk="1" latinLnBrk="0" hangingPunct="1">
        <a:spcBef>
          <a:spcPct val="20000"/>
        </a:spcBef>
        <a:buFont typeface="Arial" pitchFamily="34" charset="0"/>
        <a:buChar char="»"/>
        <a:defRPr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598593" indent="-1054418" algn="l" defTabSz="4217670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707428" indent="-1054418" algn="l" defTabSz="4217670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6263" indent="-1054418" algn="l" defTabSz="4217670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5098" indent="-1054418" algn="l" defTabSz="4217670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421767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1pPr>
      <a:lvl2pPr marL="2108835" algn="l" defTabSz="421767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2pPr>
      <a:lvl3pPr marL="4217670" algn="l" defTabSz="421767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3pPr>
      <a:lvl4pPr marL="6326505" algn="l" defTabSz="421767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4pPr>
      <a:lvl5pPr marL="8435340" algn="l" defTabSz="421767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5pPr>
      <a:lvl6pPr marL="10544175" algn="l" defTabSz="421767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6pPr>
      <a:lvl7pPr marL="12653010" algn="l" defTabSz="421767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7pPr>
      <a:lvl8pPr marL="14761845" algn="l" defTabSz="421767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8pPr>
      <a:lvl9pPr marL="16870680" algn="l" defTabSz="421767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microsoft.com/office/2007/relationships/hdphoto" Target="../media/hdphoto1.wdp"/><Relationship Id="rId7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555"/>
          <a:stretch/>
        </p:blipFill>
        <p:spPr bwMode="auto">
          <a:xfrm>
            <a:off x="0" y="224"/>
            <a:ext cx="30603825" cy="43205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7" name="矩形 46"/>
          <p:cNvSpPr/>
          <p:nvPr/>
        </p:nvSpPr>
        <p:spPr>
          <a:xfrm>
            <a:off x="-1" y="6841060"/>
            <a:ext cx="30603825" cy="36364338"/>
          </a:xfrm>
          <a:prstGeom prst="rect">
            <a:avLst/>
          </a:prstGeom>
          <a:solidFill>
            <a:srgbClr val="87F98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30191" y="1"/>
            <a:ext cx="27543443" cy="7201100"/>
          </a:xfrm>
        </p:spPr>
        <p:txBody>
          <a:bodyPr>
            <a:normAutofit/>
          </a:bodyPr>
          <a:lstStyle/>
          <a:p>
            <a:r>
              <a:rPr lang="zh-TW" altLang="en-US" sz="8800" dirty="0" smtClean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國立臺南大學資訊工程學系</a:t>
            </a:r>
            <a:r>
              <a:rPr lang="en-US" altLang="zh-TW" sz="8800" dirty="0" smtClean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109</a:t>
            </a:r>
            <a:r>
              <a:rPr lang="zh-TW" altLang="en-US" sz="8800" dirty="0" smtClean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學年度專題</a:t>
            </a:r>
            <a:r>
              <a:rPr lang="en-US" altLang="zh-TW" sz="8800" dirty="0" smtClean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/>
            </a:r>
            <a:br>
              <a:rPr lang="en-US" altLang="zh-TW" sz="8800" dirty="0" smtClean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</a:br>
            <a:r>
              <a:rPr lang="zh-TW" altLang="en-US" sz="8800" dirty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仿</a:t>
            </a:r>
            <a:r>
              <a:rPr lang="zh-TW" altLang="en-US" sz="8800" dirty="0" smtClean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無人機視角之橘樹果實數量計數研究 </a:t>
            </a:r>
            <a:r>
              <a:rPr lang="en-US" altLang="zh-TW" sz="8800" dirty="0" smtClean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/>
            </a:r>
            <a:br>
              <a:rPr lang="en-US" altLang="zh-TW" sz="8800" dirty="0" smtClean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</a:br>
            <a:r>
              <a:rPr lang="zh-TW" altLang="en-US" sz="8800" dirty="0" smtClean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第</a:t>
            </a:r>
            <a:r>
              <a:rPr lang="en-US" altLang="zh-TW" sz="8800" dirty="0" smtClean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22</a:t>
            </a:r>
            <a:r>
              <a:rPr lang="zh-TW" altLang="en-US" sz="8800" dirty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組</a:t>
            </a:r>
            <a:r>
              <a:rPr lang="zh-TW" altLang="en-US" sz="8800" dirty="0" smtClean="0">
                <a:solidFill>
                  <a:schemeClr val="bg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：楊明諺</a:t>
            </a:r>
            <a:endParaRPr lang="zh-TW" altLang="en-US" sz="8800" dirty="0">
              <a:solidFill>
                <a:schemeClr val="bg1"/>
              </a:solidFill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2945060" y="7129091"/>
            <a:ext cx="24698744" cy="5040561"/>
            <a:chOff x="2945060" y="7718021"/>
            <a:chExt cx="24698744" cy="4566363"/>
          </a:xfrm>
        </p:grpSpPr>
        <p:sp>
          <p:nvSpPr>
            <p:cNvPr id="4" name="圓角矩形 3"/>
            <p:cNvSpPr/>
            <p:nvPr/>
          </p:nvSpPr>
          <p:spPr>
            <a:xfrm>
              <a:off x="2945060" y="8353227"/>
              <a:ext cx="24698744" cy="3931157"/>
            </a:xfrm>
            <a:prstGeom prst="roundRect">
              <a:avLst/>
            </a:prstGeom>
            <a:solidFill>
              <a:srgbClr val="87F987">
                <a:alpha val="70588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TW" sz="40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台灣社會的人口老化與少子化，以及農村的人口外移已造成農村勞動力不足的問題，並影響到農業正常的發展。因此台灣農業正逐漸轉型中，將機器人應用到農業領域是一種趨勢，可以舒緩農業缺工的問題，且可以執行原本人類不易處理的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工作。本研究仿無人機視角進行影像擷取，透過深度學習架構，偵測畫面中的主要橘子樹，並進一步對棵橘子樹計算樹上的橘子個數，透過此方式就能快速掌握果園內的橘子數量，提供給果農作銷售以及管理上的評估輔助。</a:t>
              </a:r>
              <a:endParaRPr lang="zh-TW" altLang="en-US" sz="4000" dirty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</p:txBody>
        </p:sp>
        <p:sp>
          <p:nvSpPr>
            <p:cNvPr id="5" name="圓角矩形 4"/>
            <p:cNvSpPr/>
            <p:nvPr/>
          </p:nvSpPr>
          <p:spPr>
            <a:xfrm>
              <a:off x="12666140" y="7718021"/>
              <a:ext cx="5256584" cy="903552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5400" dirty="0" smtClean="0"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摘要</a:t>
              </a:r>
              <a:endParaRPr lang="en-US" altLang="zh-TW" sz="54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</p:txBody>
        </p:sp>
      </p:grpSp>
      <p:grpSp>
        <p:nvGrpSpPr>
          <p:cNvPr id="13" name="群組 12"/>
          <p:cNvGrpSpPr/>
          <p:nvPr/>
        </p:nvGrpSpPr>
        <p:grpSpPr>
          <a:xfrm>
            <a:off x="15659520" y="12396988"/>
            <a:ext cx="11809312" cy="9239419"/>
            <a:chOff x="2945059" y="7718021"/>
            <a:chExt cx="24698745" cy="4691606"/>
          </a:xfrm>
        </p:grpSpPr>
        <p:sp>
          <p:nvSpPr>
            <p:cNvPr id="14" name="圓角矩形 13"/>
            <p:cNvSpPr/>
            <p:nvPr/>
          </p:nvSpPr>
          <p:spPr>
            <a:xfrm>
              <a:off x="2945059" y="8478469"/>
              <a:ext cx="24698745" cy="3931158"/>
            </a:xfrm>
            <a:prstGeom prst="roundRect">
              <a:avLst/>
            </a:prstGeom>
            <a:solidFill>
              <a:srgbClr val="87F987">
                <a:alpha val="71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TW" sz="40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pPr algn="ctr"/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根據訓練階段得到的網路權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重</a:t>
              </a:r>
              <a:endParaRPr lang="en-US" altLang="zh-TW" sz="4000" dirty="0" smtClean="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pPr algn="ctr"/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進行橘樹偵測及橘子計數</a:t>
              </a:r>
              <a:endParaRPr lang="en-US" altLang="zh-TW" sz="4000" dirty="0" smtClean="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zh-TW" altLang="en-US" sz="4000" dirty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</p:txBody>
        </p:sp>
        <p:sp>
          <p:nvSpPr>
            <p:cNvPr id="15" name="圓角矩形 14"/>
            <p:cNvSpPr/>
            <p:nvPr/>
          </p:nvSpPr>
          <p:spPr>
            <a:xfrm>
              <a:off x="12666140" y="7718021"/>
              <a:ext cx="5256584" cy="903552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5400" dirty="0"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偵測</a:t>
              </a:r>
              <a:endParaRPr lang="en-US" altLang="zh-TW" sz="54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17246128" y="16292379"/>
            <a:ext cx="1872208" cy="4904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物件偵測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3976156" y="17006905"/>
            <a:ext cx="1872208" cy="3384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計數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0628072" y="16292379"/>
            <a:ext cx="1872208" cy="4904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判斷</a:t>
            </a: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pPr algn="ctr"/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位置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cxnSp>
        <p:nvCxnSpPr>
          <p:cNvPr id="22" name="直線單箭頭接點 21"/>
          <p:cNvCxnSpPr>
            <a:stCxn id="17" idx="3"/>
          </p:cNvCxnSpPr>
          <p:nvPr/>
        </p:nvCxnSpPr>
        <p:spPr>
          <a:xfrm>
            <a:off x="19118336" y="18744620"/>
            <a:ext cx="150973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線單箭頭接點 22"/>
          <p:cNvCxnSpPr/>
          <p:nvPr/>
        </p:nvCxnSpPr>
        <p:spPr>
          <a:xfrm>
            <a:off x="22466420" y="18744620"/>
            <a:ext cx="150973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4" name="群組 23"/>
          <p:cNvGrpSpPr/>
          <p:nvPr/>
        </p:nvGrpSpPr>
        <p:grpSpPr>
          <a:xfrm>
            <a:off x="3132309" y="12396988"/>
            <a:ext cx="11809312" cy="8965903"/>
            <a:chOff x="2945060" y="12924829"/>
            <a:chExt cx="11809312" cy="8965903"/>
          </a:xfrm>
        </p:grpSpPr>
        <p:grpSp>
          <p:nvGrpSpPr>
            <p:cNvPr id="25" name="群組 24"/>
            <p:cNvGrpSpPr/>
            <p:nvPr/>
          </p:nvGrpSpPr>
          <p:grpSpPr>
            <a:xfrm>
              <a:off x="2945060" y="12924829"/>
              <a:ext cx="11809312" cy="8965903"/>
              <a:chOff x="2945060" y="7661867"/>
              <a:chExt cx="24698744" cy="4622516"/>
            </a:xfrm>
          </p:grpSpPr>
          <p:sp>
            <p:nvSpPr>
              <p:cNvPr id="27" name="圓角矩形 26"/>
              <p:cNvSpPr/>
              <p:nvPr/>
            </p:nvSpPr>
            <p:spPr>
              <a:xfrm>
                <a:off x="2945060" y="8353226"/>
                <a:ext cx="24698744" cy="3931157"/>
              </a:xfrm>
              <a:prstGeom prst="roundRect">
                <a:avLst/>
              </a:prstGeom>
              <a:solidFill>
                <a:srgbClr val="87F987">
                  <a:alpha val="71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000" dirty="0" smtClean="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Times New Roman" pitchFamily="18" charset="0"/>
                  </a:rPr>
                  <a:t>使用</a:t>
                </a:r>
                <a:r>
                  <a:rPr lang="en-US" altLang="zh-TW" sz="4000" dirty="0" smtClean="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Times New Roman" pitchFamily="18" charset="0"/>
                  </a:rPr>
                  <a:t>Yolo</a:t>
                </a:r>
                <a:r>
                  <a:rPr lang="zh-TW" altLang="en-US" sz="4000" dirty="0" smtClean="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Times New Roman" pitchFamily="18" charset="0"/>
                  </a:rPr>
                  <a:t> </a:t>
                </a:r>
                <a:r>
                  <a:rPr lang="en-US" altLang="zh-TW" sz="4000" dirty="0" smtClean="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Times New Roman" pitchFamily="18" charset="0"/>
                  </a:rPr>
                  <a:t>v3</a:t>
                </a:r>
                <a:r>
                  <a:rPr lang="zh-TW" altLang="en-US" sz="4000" dirty="0" smtClean="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Times New Roman" pitchFamily="18" charset="0"/>
                  </a:rPr>
                  <a:t>架構</a:t>
                </a:r>
                <a:r>
                  <a:rPr lang="zh-TW" altLang="en-US" sz="4000" dirty="0" smtClean="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Times New Roman" pitchFamily="18" charset="0"/>
                  </a:rPr>
                  <a:t>訓練得到權重</a:t>
                </a:r>
                <a:endParaRPr lang="en-US" altLang="zh-TW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endParaRPr>
              </a:p>
              <a:p>
                <a:endParaRPr lang="en-US" altLang="zh-TW" sz="4000" dirty="0">
                  <a:latin typeface="Times New Roman" pitchFamily="18" charset="0"/>
                  <a:ea typeface="標楷體" pitchFamily="65" charset="-120"/>
                  <a:cs typeface="Times New Roman" pitchFamily="18" charset="0"/>
                </a:endParaRPr>
              </a:p>
              <a:p>
                <a:endParaRPr lang="en-US" altLang="zh-TW" sz="4000" dirty="0" smtClean="0">
                  <a:latin typeface="Times New Roman" pitchFamily="18" charset="0"/>
                  <a:ea typeface="標楷體" pitchFamily="65" charset="-120"/>
                  <a:cs typeface="Times New Roman" pitchFamily="18" charset="0"/>
                </a:endParaRPr>
              </a:p>
              <a:p>
                <a:endParaRPr lang="en-US" altLang="zh-TW" sz="4000" dirty="0">
                  <a:latin typeface="Times New Roman" pitchFamily="18" charset="0"/>
                  <a:ea typeface="標楷體" pitchFamily="65" charset="-120"/>
                  <a:cs typeface="Times New Roman" pitchFamily="18" charset="0"/>
                </a:endParaRPr>
              </a:p>
              <a:p>
                <a:endParaRPr lang="en-US" altLang="zh-TW" sz="4000" dirty="0" smtClean="0">
                  <a:latin typeface="Times New Roman" pitchFamily="18" charset="0"/>
                  <a:ea typeface="標楷體" pitchFamily="65" charset="-120"/>
                  <a:cs typeface="Times New Roman" pitchFamily="18" charset="0"/>
                </a:endParaRPr>
              </a:p>
              <a:p>
                <a:endParaRPr lang="en-US" altLang="zh-TW" sz="4000" dirty="0">
                  <a:latin typeface="Times New Roman" pitchFamily="18" charset="0"/>
                  <a:ea typeface="標楷體" pitchFamily="65" charset="-120"/>
                  <a:cs typeface="Times New Roman" pitchFamily="18" charset="0"/>
                </a:endParaRPr>
              </a:p>
              <a:p>
                <a:endParaRPr lang="en-US" altLang="zh-TW" sz="4000" dirty="0" smtClean="0">
                  <a:latin typeface="Times New Roman" pitchFamily="18" charset="0"/>
                  <a:ea typeface="標楷體" pitchFamily="65" charset="-120"/>
                  <a:cs typeface="Times New Roman" pitchFamily="18" charset="0"/>
                </a:endParaRPr>
              </a:p>
              <a:p>
                <a:endParaRPr lang="en-US" altLang="zh-TW" sz="4000" dirty="0">
                  <a:latin typeface="Times New Roman" pitchFamily="18" charset="0"/>
                  <a:ea typeface="標楷體" pitchFamily="65" charset="-120"/>
                  <a:cs typeface="Times New Roman" pitchFamily="18" charset="0"/>
                </a:endParaRPr>
              </a:p>
              <a:p>
                <a:endParaRPr lang="en-US" altLang="zh-TW" sz="4000" dirty="0" smtClean="0">
                  <a:latin typeface="Times New Roman" pitchFamily="18" charset="0"/>
                  <a:ea typeface="標楷體" pitchFamily="65" charset="-120"/>
                  <a:cs typeface="Times New Roman" pitchFamily="18" charset="0"/>
                </a:endParaRPr>
              </a:p>
              <a:p>
                <a:endParaRPr lang="zh-TW" altLang="en-US" sz="4000" dirty="0">
                  <a:latin typeface="Times New Roman" pitchFamily="18" charset="0"/>
                  <a:ea typeface="標楷體" pitchFamily="65" charset="-120"/>
                  <a:cs typeface="Times New Roman" pitchFamily="18" charset="0"/>
                </a:endParaRPr>
              </a:p>
            </p:txBody>
          </p:sp>
          <p:sp>
            <p:nvSpPr>
              <p:cNvPr id="28" name="圓角矩形 27"/>
              <p:cNvSpPr/>
              <p:nvPr/>
            </p:nvSpPr>
            <p:spPr>
              <a:xfrm>
                <a:off x="12666140" y="7661867"/>
                <a:ext cx="5256584" cy="903552"/>
              </a:xfrm>
              <a:prstGeom prst="round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5400" dirty="0">
                    <a:latin typeface="Times New Roman" pitchFamily="18" charset="0"/>
                    <a:ea typeface="標楷體" pitchFamily="65" charset="-120"/>
                    <a:cs typeface="Times New Roman" pitchFamily="18" charset="0"/>
                  </a:rPr>
                  <a:t>訓練</a:t>
                </a:r>
                <a:endParaRPr lang="en-US" altLang="zh-TW" sz="5400" dirty="0" smtClean="0">
                  <a:latin typeface="Times New Roman" pitchFamily="18" charset="0"/>
                  <a:ea typeface="標楷體" pitchFamily="65" charset="-120"/>
                  <a:cs typeface="Times New Roman" pitchFamily="18" charset="0"/>
                </a:endParaRPr>
              </a:p>
            </p:txBody>
          </p:sp>
        </p:grpSp>
        <p:pic>
          <p:nvPicPr>
            <p:cNvPr id="26" name="圖片 25" descr="畫面剪輯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34050" y="16130092"/>
              <a:ext cx="10431331" cy="5096586"/>
            </a:xfrm>
            <a:prstGeom prst="rect">
              <a:avLst/>
            </a:prstGeom>
          </p:spPr>
        </p:pic>
      </p:grpSp>
      <p:grpSp>
        <p:nvGrpSpPr>
          <p:cNvPr id="29" name="群組 28"/>
          <p:cNvGrpSpPr/>
          <p:nvPr/>
        </p:nvGrpSpPr>
        <p:grpSpPr>
          <a:xfrm>
            <a:off x="3132309" y="36218707"/>
            <a:ext cx="24306186" cy="4995146"/>
            <a:chOff x="2945060" y="10593540"/>
            <a:chExt cx="24698744" cy="3583859"/>
          </a:xfrm>
        </p:grpSpPr>
        <p:sp>
          <p:nvSpPr>
            <p:cNvPr id="30" name="圓角矩形 29"/>
            <p:cNvSpPr/>
            <p:nvPr/>
          </p:nvSpPr>
          <p:spPr>
            <a:xfrm>
              <a:off x="2945060" y="11321542"/>
              <a:ext cx="24698744" cy="2855857"/>
            </a:xfrm>
            <a:prstGeom prst="roundRect">
              <a:avLst/>
            </a:prstGeom>
            <a:solidFill>
              <a:srgbClr val="87F987">
                <a:alpha val="71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就目前而言，僅針對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橘樹的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果實來做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目標進行計數，未來將根據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不同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的果樹進行訓練，運用在不同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的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農作物果實計數。另外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，也可以再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結合移動資訊，計算出果實的深度資訊以及追蹤，藉此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來解決重複</a:t>
              </a:r>
              <a:r>
                <a:rPr lang="zh-TW" altLang="en-US" sz="4000" dirty="0" smtClean="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計算的問題，提升系統的實用性。</a:t>
              </a:r>
              <a:endParaRPr lang="en-US" altLang="zh-TW" sz="4000" dirty="0" smtClean="0">
                <a:solidFill>
                  <a:schemeClr val="tx1"/>
                </a:solidFill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</p:txBody>
        </p:sp>
        <p:sp>
          <p:nvSpPr>
            <p:cNvPr id="31" name="圓角矩形 30"/>
            <p:cNvSpPr/>
            <p:nvPr/>
          </p:nvSpPr>
          <p:spPr>
            <a:xfrm>
              <a:off x="12632868" y="10593540"/>
              <a:ext cx="5256584" cy="1127530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5400" dirty="0" smtClean="0"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未來</a:t>
              </a:r>
              <a:endParaRPr lang="en-US" altLang="zh-TW" sz="54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pPr algn="ctr"/>
              <a:r>
                <a:rPr lang="zh-TW" altLang="en-US" sz="5400" dirty="0" smtClean="0"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展望</a:t>
              </a:r>
              <a:endParaRPr lang="en-US" altLang="zh-TW" sz="54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</p:txBody>
        </p:sp>
      </p:grpSp>
      <p:grpSp>
        <p:nvGrpSpPr>
          <p:cNvPr id="45" name="群組 44"/>
          <p:cNvGrpSpPr/>
          <p:nvPr/>
        </p:nvGrpSpPr>
        <p:grpSpPr>
          <a:xfrm>
            <a:off x="972320" y="21640970"/>
            <a:ext cx="28731191" cy="14577723"/>
            <a:chOff x="3094682" y="32172333"/>
            <a:chExt cx="11809312" cy="8991391"/>
          </a:xfrm>
        </p:grpSpPr>
        <p:sp>
          <p:nvSpPr>
            <p:cNvPr id="36" name="圓角矩形 35"/>
            <p:cNvSpPr/>
            <p:nvPr/>
          </p:nvSpPr>
          <p:spPr>
            <a:xfrm>
              <a:off x="3094682" y="32814935"/>
              <a:ext cx="11809312" cy="8348789"/>
            </a:xfrm>
            <a:prstGeom prst="roundRect">
              <a:avLst/>
            </a:prstGeom>
            <a:solidFill>
              <a:srgbClr val="87F987">
                <a:alpha val="71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TW" sz="40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en-US" altLang="zh-TW" sz="40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  <a:p>
              <a:endParaRPr lang="zh-TW" altLang="en-US" sz="4000" dirty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</p:txBody>
        </p:sp>
        <p:sp>
          <p:nvSpPr>
            <p:cNvPr id="37" name="圓角矩形 36"/>
            <p:cNvSpPr/>
            <p:nvPr/>
          </p:nvSpPr>
          <p:spPr>
            <a:xfrm>
              <a:off x="7566925" y="32172333"/>
              <a:ext cx="2296264" cy="888276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5400" dirty="0">
                  <a:latin typeface="Times New Roman" pitchFamily="18" charset="0"/>
                  <a:ea typeface="標楷體" pitchFamily="65" charset="-120"/>
                  <a:cs typeface="Times New Roman" pitchFamily="18" charset="0"/>
                </a:rPr>
                <a:t>展示</a:t>
              </a:r>
              <a:endParaRPr lang="en-US" altLang="zh-TW" sz="54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endParaRPr>
            </a:p>
          </p:txBody>
        </p:sp>
      </p:grpSp>
      <p:pic>
        <p:nvPicPr>
          <p:cNvPr id="42" name="內容版面配置區 41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0693" y="28962602"/>
            <a:ext cx="8943975" cy="6896100"/>
          </a:xfrm>
        </p:spPr>
      </p:pic>
      <p:pic>
        <p:nvPicPr>
          <p:cNvPr id="55" name="圖片 5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432" y="23070786"/>
            <a:ext cx="8753475" cy="6696075"/>
          </a:xfrm>
          <a:prstGeom prst="rect">
            <a:avLst/>
          </a:prstGeom>
        </p:spPr>
      </p:pic>
      <p:pic>
        <p:nvPicPr>
          <p:cNvPr id="54" name="圖片 5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095" y="29076902"/>
            <a:ext cx="8734425" cy="6667500"/>
          </a:xfrm>
          <a:prstGeom prst="rect">
            <a:avLst/>
          </a:prstGeom>
        </p:spPr>
      </p:pic>
      <p:pic>
        <p:nvPicPr>
          <p:cNvPr id="53" name="圖片 5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9782" y="23474908"/>
            <a:ext cx="8724900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271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1119</TotalTime>
  <Words>244</Words>
  <Application>Microsoft Office PowerPoint</Application>
  <PresentationFormat>自訂</PresentationFormat>
  <Paragraphs>41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7" baseType="lpstr">
      <vt:lpstr>新細明體</vt:lpstr>
      <vt:lpstr>標楷體</vt:lpstr>
      <vt:lpstr>Arial</vt:lpstr>
      <vt:lpstr>Calibri</vt:lpstr>
      <vt:lpstr>Times New Roman</vt:lpstr>
      <vt:lpstr>Office 佈景主題</vt:lpstr>
      <vt:lpstr>國立臺南大學資訊工程學系109學年度專題 仿無人機視角之橘樹果實數量計數研究  第22組：楊明諺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Jason Lee</cp:lastModifiedBy>
  <cp:revision>20</cp:revision>
  <dcterms:created xsi:type="dcterms:W3CDTF">2019-11-20T13:25:13Z</dcterms:created>
  <dcterms:modified xsi:type="dcterms:W3CDTF">2019-11-22T04:09:51Z</dcterms:modified>
</cp:coreProperties>
</file>

<file path=docProps/thumbnail.jpeg>
</file>